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28" r:id="rId1"/>
  </p:sldMasterIdLst>
  <p:notesMasterIdLst>
    <p:notesMasterId r:id="rId28"/>
  </p:notesMasterIdLst>
  <p:sldIdLst>
    <p:sldId id="256" r:id="rId2"/>
    <p:sldId id="260" r:id="rId3"/>
    <p:sldId id="258" r:id="rId4"/>
    <p:sldId id="259" r:id="rId5"/>
    <p:sldId id="261" r:id="rId6"/>
    <p:sldId id="278" r:id="rId7"/>
    <p:sldId id="284" r:id="rId8"/>
    <p:sldId id="282" r:id="rId9"/>
    <p:sldId id="283" r:id="rId10"/>
    <p:sldId id="264" r:id="rId11"/>
    <p:sldId id="277" r:id="rId12"/>
    <p:sldId id="265" r:id="rId13"/>
    <p:sldId id="281" r:id="rId14"/>
    <p:sldId id="280" r:id="rId15"/>
    <p:sldId id="267" r:id="rId16"/>
    <p:sldId id="279" r:id="rId17"/>
    <p:sldId id="286" r:id="rId18"/>
    <p:sldId id="287" r:id="rId19"/>
    <p:sldId id="268" r:id="rId20"/>
    <p:sldId id="269" r:id="rId21"/>
    <p:sldId id="276" r:id="rId22"/>
    <p:sldId id="275" r:id="rId23"/>
    <p:sldId id="274" r:id="rId24"/>
    <p:sldId id="273" r:id="rId25"/>
    <p:sldId id="288" r:id="rId26"/>
    <p:sldId id="270" r:id="rId27"/>
  </p:sldIdLst>
  <p:sldSz cx="10080625" cy="7559675"/>
  <p:notesSz cx="7559675" cy="10691813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entury Gothic" panose="020B0502020202020204" pitchFamily="34" charset="0"/>
      <p:regular r:id="rId33"/>
      <p:bold r:id="rId34"/>
      <p:italic r:id="rId35"/>
      <p:boldItalic r:id="rId36"/>
    </p:embeddedFont>
    <p:embeddedFont>
      <p:font typeface="Wingdings 2" pitchFamily="2" charset="2"/>
      <p:regular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03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10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/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7559675" cy="10691812"/>
          </a:xfrm>
          <a:prstGeom prst="roundRect">
            <a:avLst>
              <a:gd name="adj" fmla="val 4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900112"/>
            <a:ext cx="6116637" cy="3438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637" cy="503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3746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dt" idx="10"/>
          </p:nvPr>
        </p:nvSpPr>
        <p:spPr>
          <a:xfrm>
            <a:off x="4278312" y="0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3746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ftr" idx="11"/>
          </p:nvPr>
        </p:nvSpPr>
        <p:spPr>
          <a:xfrm>
            <a:off x="0" y="10156825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889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3746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n"/>
          <p:cNvSpPr txBox="1">
            <a:spLocks noGrp="1"/>
          </p:cNvSpPr>
          <p:nvPr>
            <p:ph type="sldNum" idx="4"/>
          </p:nvPr>
        </p:nvSpPr>
        <p:spPr>
          <a:xfrm>
            <a:off x="4278312" y="10156825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d209b136d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9" name="Google Shape;89;g6d209b136d_4_13:notes"/>
          <p:cNvSpPr/>
          <p:nvPr/>
        </p:nvSpPr>
        <p:spPr>
          <a:xfrm>
            <a:off x="755650" y="5078412"/>
            <a:ext cx="6046787" cy="481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6d209b136d_4_13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637" cy="5037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cecae049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0" name="Google Shape;140;g9cecae0499_0_37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9cecae0499_0_37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cecae049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0" name="Google Shape;140;g9cecae0499_0_37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9cecae0499_0_37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735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cecae049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7" name="Google Shape;147;g9cecae0499_0_43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9cecae0499_0_43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cecae049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54" name="Google Shape;154;g9cecae0499_0_5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9cecae0499_0_5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77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cecae049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54" name="Google Shape;154;g9cecae0499_0_5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9cecae0499_0_5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850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cecae049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1" name="Google Shape;161;g9cecae0499_0_49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9cecae0499_0_49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cecae049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1" name="Google Shape;161;g9cecae0499_0_49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9cecae0499_0_49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873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cecae049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8" name="Google Shape;168;g9cecae0499_0_61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9cecae0499_0_61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822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cecae049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8" name="Google Shape;168;g9cecae0499_0_61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9cecae0499_0_61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736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cecae049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8" name="Google Shape;168;g9cecae0499_0_61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9cecae0499_0_61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cecae049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5" name="Google Shape;115;g9cecae0499_0_16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9cecae0499_0_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9975d3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ga49975d38d_0_0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49975d38d_0_0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9975d3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ga49975d38d_0_0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49975d38d_0_0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478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9975d3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ga49975d38d_0_0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49975d38d_0_0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76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9975d3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ga49975d38d_0_0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49975d38d_0_0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790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9975d3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ga49975d38d_0_0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49975d38d_0_0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632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9975d3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ga49975d38d_0_0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49975d38d_0_0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5471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cecae049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2" name="Google Shape;182;g9cecae0499_0_67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9cecae0499_0_67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cecae049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2" name="Google Shape;102;g9cecae0499_0_6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9cecae0499_0_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cecae049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9" name="Google Shape;109;g9cecae0499_0_11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9cecae0499_0_11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cecae049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1" name="Google Shape;121;g9cecae0499_0_21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9cecae0499_0_21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cecae049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0" name="Google Shape;140;g9cecae0499_0_37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9cecae0499_0_37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486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cecae049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0" name="Google Shape;140;g9cecae0499_0_37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9cecae0499_0_37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233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cecae049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0" name="Google Shape;140;g9cecae0499_0_37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9cecae0499_0_37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87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cecae049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0" name="Google Shape;140;g9cecae0499_0_37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9cecae0499_0_37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551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499"/>
            <a:ext cx="10080625" cy="5736253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680" y="1597415"/>
            <a:ext cx="8297265" cy="3275034"/>
          </a:xfrm>
        </p:spPr>
        <p:txBody>
          <a:bodyPr/>
          <a:lstStyle>
            <a:lvl1pPr>
              <a:defRPr sz="5952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1680" y="5821156"/>
            <a:ext cx="8297265" cy="479478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543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6" y="5291772"/>
            <a:ext cx="8297264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0080625" cy="5291773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764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7306" y="5916496"/>
            <a:ext cx="8297264" cy="544226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554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534797" y="1475425"/>
            <a:ext cx="5235787" cy="3570605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109" y="1648539"/>
            <a:ext cx="4873162" cy="2916628"/>
          </a:xfrm>
        </p:spPr>
        <p:txBody>
          <a:bodyPr anchor="b"/>
          <a:lstStyle>
            <a:lvl1pPr algn="l">
              <a:defRPr sz="463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932" y="5181654"/>
            <a:ext cx="4871340" cy="786216"/>
          </a:xfrm>
        </p:spPr>
        <p:txBody>
          <a:bodyPr anchor="t">
            <a:noAutofit/>
          </a:bodyPr>
          <a:lstStyle>
            <a:lvl1pPr marL="0" indent="0" algn="l">
              <a:buNone/>
              <a:defRPr sz="1984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951895" y="1475425"/>
            <a:ext cx="3640574" cy="44924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512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943309" y="2520537"/>
            <a:ext cx="4047393" cy="2760165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122072" y="2685191"/>
            <a:ext cx="3623569" cy="2213216"/>
          </a:xfrm>
        </p:spPr>
        <p:txBody>
          <a:bodyPr/>
          <a:lstStyle>
            <a:lvl1pPr>
              <a:defRPr sz="3527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089315" y="2519891"/>
            <a:ext cx="4048002" cy="2535642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307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0080625" cy="240964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1326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6341443" y="491730"/>
            <a:ext cx="3739182" cy="5968993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770108" y="0"/>
            <a:ext cx="4310517" cy="646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339" y="646145"/>
            <a:ext cx="1876116" cy="566016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7305" y="491730"/>
            <a:ext cx="5454138" cy="5968993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669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343628" y="602599"/>
            <a:ext cx="9393300" cy="893400"/>
          </a:xfrm>
          <a:prstGeom prst="rect">
            <a:avLst/>
          </a:prstGeom>
        </p:spPr>
        <p:txBody>
          <a:bodyPr spcFirstLastPara="1" wrap="square" lIns="111975" tIns="111975" rIns="111975" bIns="1119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343628" y="1807613"/>
            <a:ext cx="9393300" cy="4907400"/>
          </a:xfrm>
          <a:prstGeom prst="rect">
            <a:avLst/>
          </a:prstGeom>
        </p:spPr>
        <p:txBody>
          <a:bodyPr spcFirstLastPara="1" wrap="square" lIns="111975" tIns="111975" rIns="111975" bIns="111975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36550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2000"/>
              </a:spcBef>
              <a:spcAft>
                <a:spcPts val="200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sldNum" idx="12"/>
          </p:nvPr>
        </p:nvSpPr>
        <p:spPr>
          <a:xfrm>
            <a:off x="9327038" y="6836101"/>
            <a:ext cx="604800" cy="578400"/>
          </a:xfrm>
          <a:prstGeom prst="rect">
            <a:avLst/>
          </a:prstGeom>
        </p:spPr>
        <p:txBody>
          <a:bodyPr spcFirstLastPara="1" wrap="square" lIns="111975" tIns="111975" rIns="111975" bIns="1119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811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0080625" cy="240964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966" y="2449660"/>
            <a:ext cx="8294691" cy="40085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591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0080625" cy="5736253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6" y="3253368"/>
            <a:ext cx="8297264" cy="1619080"/>
          </a:xfrm>
        </p:spPr>
        <p:txBody>
          <a:bodyPr anchor="b"/>
          <a:lstStyle>
            <a:lvl1pPr algn="r">
              <a:defRPr sz="5291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6" y="5821546"/>
            <a:ext cx="8297264" cy="478355"/>
          </a:xfrm>
        </p:spPr>
        <p:txBody>
          <a:bodyPr anchor="t">
            <a:noAutofit/>
          </a:bodyPr>
          <a:lstStyle>
            <a:lvl1pPr marL="0" indent="0" algn="r">
              <a:buNone/>
              <a:defRPr sz="1984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454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0080625" cy="240964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2965" y="2449661"/>
            <a:ext cx="4046717" cy="401106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0942" y="2449661"/>
            <a:ext cx="4046714" cy="401106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261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0080625" cy="240964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965" y="2397397"/>
            <a:ext cx="4046717" cy="635222"/>
          </a:xfrm>
        </p:spPr>
        <p:txBody>
          <a:bodyPr anchor="b">
            <a:noAutofit/>
          </a:bodyPr>
          <a:lstStyle>
            <a:lvl1pPr marL="0" indent="0" algn="ctr">
              <a:buNone/>
              <a:defRPr sz="2205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2965" y="3032620"/>
            <a:ext cx="4065093" cy="342810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0942" y="2397397"/>
            <a:ext cx="4046714" cy="635222"/>
          </a:xfrm>
        </p:spPr>
        <p:txBody>
          <a:bodyPr anchor="b">
            <a:noAutofit/>
          </a:bodyPr>
          <a:lstStyle>
            <a:lvl1pPr marL="0" indent="0" algn="ctr">
              <a:buNone/>
              <a:defRPr sz="2205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0942" y="3032620"/>
            <a:ext cx="4046714" cy="342810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802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0080625" cy="240964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875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1/11/21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7820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87305" y="491728"/>
            <a:ext cx="2933182" cy="2000317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5" y="491729"/>
            <a:ext cx="2933182" cy="1783982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4748" y="491729"/>
            <a:ext cx="5169821" cy="596899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7305" y="2492045"/>
            <a:ext cx="2933182" cy="3968676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0100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964" y="801958"/>
            <a:ext cx="3860214" cy="1782623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5042063" y="0"/>
            <a:ext cx="5038562" cy="7559675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543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964" y="2584581"/>
            <a:ext cx="3860214" cy="3876141"/>
          </a:xfrm>
        </p:spPr>
        <p:txBody>
          <a:bodyPr anchor="t"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212877" y="6659482"/>
            <a:ext cx="807706" cy="402483"/>
          </a:xfrm>
        </p:spPr>
        <p:txBody>
          <a:bodyPr/>
          <a:lstStyle/>
          <a:p>
            <a:fld id="{3CBC1C18-307B-4F68-A007-B5B542270E8D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8153" y="6659482"/>
            <a:ext cx="2724723" cy="402483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020583" y="6521170"/>
            <a:ext cx="878214" cy="54079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5292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966" y="2407897"/>
            <a:ext cx="8294691" cy="405034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92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92">
                <a:solidFill>
                  <a:schemeClr val="tx1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20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01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1" r:id="rId13"/>
    <p:sldLayoutId id="2147483942" r:id="rId14"/>
    <p:sldLayoutId id="2147483943" r:id="rId15"/>
  </p:sldLayoutIdLst>
  <p:hf sldNum="0" hdr="0" ftr="0" dt="0"/>
  <p:txStyles>
    <p:titleStyle>
      <a:lvl1pPr algn="l" defTabSz="503972" rtl="0" eaLnBrk="1" latinLnBrk="0" hangingPunct="1">
        <a:spcBef>
          <a:spcPct val="0"/>
        </a:spcBef>
        <a:buNone/>
        <a:defRPr sz="4409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543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2645520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3086440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3527360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3968280" indent="-251986" algn="l" defTabSz="503972" rtl="0" eaLnBrk="1" latinLnBrk="0" hangingPunct="1">
        <a:spcBef>
          <a:spcPct val="20000"/>
        </a:spcBef>
        <a:spcAft>
          <a:spcPts val="661"/>
        </a:spcAft>
        <a:buClr>
          <a:schemeClr val="accent1"/>
        </a:buClr>
        <a:buFont typeface="Wingdings 2" charset="2"/>
        <a:buChar char="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/>
        </p:nvSpPr>
        <p:spPr>
          <a:xfrm>
            <a:off x="504762" y="-208722"/>
            <a:ext cx="9071100" cy="589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r>
              <a:rPr lang="en-US" sz="3200" b="0" i="0" u="none" strike="noStrike" cap="none" dirty="0">
                <a:latin typeface="Arial"/>
                <a:ea typeface="Arial"/>
                <a:cs typeface="Arial"/>
                <a:sym typeface="Arial"/>
              </a:rPr>
              <a:t>Project Review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endParaRPr sz="4400" dirty="0"/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r>
              <a:rPr lang="en-US" sz="4400" i="1" dirty="0"/>
              <a:t>StudentOne</a:t>
            </a:r>
            <a:endParaRPr sz="4400" i="1" dirty="0"/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endParaRPr sz="3200" dirty="0"/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r>
              <a:rPr lang="en-US" sz="1600" dirty="0"/>
              <a:t>November 12, 2020</a:t>
            </a:r>
            <a:endParaRPr sz="1050" dirty="0"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743EDE-9257-8144-85E1-3DCFDB24C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094" y="5685183"/>
            <a:ext cx="285750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3492870" y="241604"/>
            <a:ext cx="3094883" cy="9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  <a:sym typeface="Arial"/>
              </a:rPr>
              <a:t>Use</a:t>
            </a:r>
            <a:r>
              <a:rPr 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accent1"/>
                </a:solidFill>
                <a:sym typeface="Arial"/>
              </a:rPr>
              <a:t>cases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F8DB71E-1C1A-2D4A-BB6E-D5A48B8AD5BA}"/>
              </a:ext>
            </a:extLst>
          </p:cNvPr>
          <p:cNvSpPr/>
          <p:nvPr/>
        </p:nvSpPr>
        <p:spPr>
          <a:xfrm>
            <a:off x="294585" y="1000490"/>
            <a:ext cx="9160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Utenti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amministratore di sistema, coordinatore, docente e studente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B6EAA0-0E72-2347-BE8D-2E27DAC95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36" y="1562910"/>
            <a:ext cx="4522875" cy="308660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E271D9C-17FD-954F-870F-8570189C0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023" y="3779837"/>
            <a:ext cx="4828166" cy="32949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3591466" y="241604"/>
            <a:ext cx="3094883" cy="9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>
                <a:solidFill>
                  <a:schemeClr val="accent1"/>
                </a:solidFill>
                <a:sym typeface="Arial"/>
              </a:rPr>
              <a:t>Use</a:t>
            </a: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chemeClr val="accent1"/>
                </a:solidFill>
                <a:sym typeface="Arial"/>
              </a:rPr>
              <a:t>cases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6F50563-F7B8-E445-83EF-0E9B0D66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80" y="1397446"/>
            <a:ext cx="3980432" cy="331950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0ACA322-BBD2-DC4A-88BC-82CFFDD6B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312" y="3779837"/>
            <a:ext cx="4331395" cy="31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2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0080625" cy="240964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482695" y="1482695"/>
            <a:ext cx="7559675" cy="4594285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373322" y="1912358"/>
            <a:ext cx="3113388" cy="373495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defTabSz="457200">
              <a:spcBef>
                <a:spcPct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4000" i="0" u="none" strike="noStrike" cap="none" dirty="0">
                <a:cs typeface="+mj-cs"/>
                <a:sym typeface="Arial"/>
              </a:rPr>
              <a:t>Spikes to be done</a:t>
            </a:r>
            <a:endParaRPr lang="en-US" sz="4000" dirty="0">
              <a:cs typeface="+mj-cs"/>
            </a:endParaRP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1D31DA2-EBA5-F348-BF51-0BC6DCC56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607" y="1893887"/>
            <a:ext cx="2984500" cy="37719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2203648" y="-23150"/>
            <a:ext cx="5673327" cy="11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User Interaction Draft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31DEC91-26F7-8B40-B9A7-E0A556D11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4638"/>
            <a:ext cx="10080625" cy="523783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F71B7E-6C38-5044-8701-2B03AD4B377E}"/>
              </a:ext>
            </a:extLst>
          </p:cNvPr>
          <p:cNvSpPr txBox="1"/>
          <p:nvPr/>
        </p:nvSpPr>
        <p:spPr>
          <a:xfrm>
            <a:off x="4440627" y="91530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Studente</a:t>
            </a:r>
          </a:p>
        </p:txBody>
      </p:sp>
    </p:spTree>
    <p:extLst>
      <p:ext uri="{BB962C8B-B14F-4D97-AF65-F5344CB8AC3E}">
        <p14:creationId xmlns:p14="http://schemas.microsoft.com/office/powerpoint/2010/main" val="2628425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2203648" y="-23150"/>
            <a:ext cx="5673327" cy="11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User Interaction Draft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7B2BEB2-1A3A-AC49-A48B-D8EF5567B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67" y="1284638"/>
            <a:ext cx="9328241" cy="621203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6EFAC9-777C-A341-A231-470ABFA9B887}"/>
              </a:ext>
            </a:extLst>
          </p:cNvPr>
          <p:cNvSpPr txBox="1"/>
          <p:nvPr/>
        </p:nvSpPr>
        <p:spPr>
          <a:xfrm>
            <a:off x="4451847" y="915306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Docente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4073D4-26E7-6E44-AB68-00900A682D8D}"/>
              </a:ext>
            </a:extLst>
          </p:cNvPr>
          <p:cNvSpPr txBox="1"/>
          <p:nvPr/>
        </p:nvSpPr>
        <p:spPr>
          <a:xfrm>
            <a:off x="4192961" y="4703177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Coordinatore</a:t>
            </a:r>
          </a:p>
        </p:txBody>
      </p:sp>
    </p:spTree>
    <p:extLst>
      <p:ext uri="{BB962C8B-B14F-4D97-AF65-F5344CB8AC3E}">
        <p14:creationId xmlns:p14="http://schemas.microsoft.com/office/powerpoint/2010/main" val="4147811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1899920" y="136319"/>
            <a:ext cx="6725920" cy="104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CRC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Cards (</a:t>
            </a:r>
            <a:r>
              <a:rPr lang="en-US" dirty="0" err="1">
                <a:solidFill>
                  <a:schemeClr val="accent1"/>
                </a:solidFill>
              </a:rPr>
              <a:t>revisionate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EAA8904-15AE-CF40-AFF0-C136B61F5483}"/>
              </a:ext>
            </a:extLst>
          </p:cNvPr>
          <p:cNvSpPr txBox="1"/>
          <p:nvPr/>
        </p:nvSpPr>
        <p:spPr>
          <a:xfrm>
            <a:off x="4085863" y="72804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E4F355F-D210-A349-B9A6-6CFCBBB4B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1188406"/>
            <a:ext cx="4464050" cy="1428750"/>
          </a:xfrm>
          <a:prstGeom prst="rect">
            <a:avLst/>
          </a:prstGeom>
        </p:spPr>
      </p:pic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3A3EC41-A85A-DE4F-853A-2D4ED18F9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2" y="3085209"/>
            <a:ext cx="4464050" cy="1708150"/>
          </a:xfrm>
          <a:prstGeom prst="rect">
            <a:avLst/>
          </a:prstGeom>
        </p:spPr>
      </p:pic>
      <p:pic>
        <p:nvPicPr>
          <p:cNvPr id="16" name="Immagine 1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E150556-999B-4B49-B2DA-436612166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62" y="5260301"/>
            <a:ext cx="4464050" cy="2188512"/>
          </a:xfrm>
          <a:prstGeom prst="rect">
            <a:avLst/>
          </a:prstGeom>
        </p:spPr>
      </p:pic>
      <p:pic>
        <p:nvPicPr>
          <p:cNvPr id="18" name="Immagine 1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EFEE32C-B511-FD4F-85C2-3ED47F51D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312" y="1176384"/>
            <a:ext cx="4464050" cy="1104900"/>
          </a:xfrm>
          <a:prstGeom prst="rect">
            <a:avLst/>
          </a:prstGeom>
        </p:spPr>
      </p:pic>
      <p:pic>
        <p:nvPicPr>
          <p:cNvPr id="22" name="Immagine 2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69E0937-8E2D-174C-A976-B527EE241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312" y="2270628"/>
            <a:ext cx="4464050" cy="1199492"/>
          </a:xfrm>
          <a:prstGeom prst="rect">
            <a:avLst/>
          </a:prstGeom>
        </p:spPr>
      </p:pic>
      <p:pic>
        <p:nvPicPr>
          <p:cNvPr id="24" name="Immagine 2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1CBA64F-3A21-F64C-B071-7017DBB4D7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0312" y="3484229"/>
            <a:ext cx="4464050" cy="1199492"/>
          </a:xfrm>
          <a:prstGeom prst="rect">
            <a:avLst/>
          </a:prstGeom>
        </p:spPr>
      </p:pic>
      <p:pic>
        <p:nvPicPr>
          <p:cNvPr id="26" name="Immagine 2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08FA521-6E2C-1B46-AAD6-766A8B40D7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0312" y="4683721"/>
            <a:ext cx="4464050" cy="1295400"/>
          </a:xfrm>
          <a:prstGeom prst="rect">
            <a:avLst/>
          </a:prstGeom>
        </p:spPr>
      </p:pic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C8B038F-DA53-D041-A617-92A817E1E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0312" y="5988256"/>
            <a:ext cx="446405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4;p24">
            <a:extLst>
              <a:ext uri="{FF2B5EF4-FFF2-40B4-BE49-F238E27FC236}">
                <a16:creationId xmlns:a16="http://schemas.microsoft.com/office/drawing/2014/main" id="{652EF542-1395-9442-91FF-B423FE0A8E75}"/>
              </a:ext>
            </a:extLst>
          </p:cNvPr>
          <p:cNvSpPr txBox="1">
            <a:spLocks/>
          </p:cNvSpPr>
          <p:nvPr/>
        </p:nvSpPr>
        <p:spPr>
          <a:xfrm>
            <a:off x="1899920" y="136319"/>
            <a:ext cx="6725920" cy="1040065"/>
          </a:xfrm>
          <a:prstGeom prst="rect">
            <a:avLst/>
          </a:prstGeom>
          <a:noFill/>
          <a:ln>
            <a:noFill/>
          </a:ln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l" defTabSz="503972" rtl="0" eaLnBrk="1" latinLnBrk="0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 sz="4409" b="1" kern="1200">
                <a:solidFill>
                  <a:srgbClr val="FEFEFE"/>
                </a:solidFill>
                <a:latin typeface="+mj-lt"/>
                <a:ea typeface="+mj-ea"/>
                <a:cs typeface="Trebuchet M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CRC</a:t>
            </a:r>
            <a:r>
              <a:rPr lang="en-US"/>
              <a:t> </a:t>
            </a:r>
            <a:r>
              <a:rPr lang="en-US">
                <a:solidFill>
                  <a:schemeClr val="accent1"/>
                </a:solidFill>
              </a:rPr>
              <a:t>Cards (revisionate)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1569E85-90E2-CA4D-9104-10E7E5B47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" y="1314140"/>
            <a:ext cx="5099319" cy="1952446"/>
          </a:xfrm>
          <a:prstGeom prst="rect">
            <a:avLst/>
          </a:prstGeom>
        </p:spPr>
      </p:pic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631AFC1-901E-B74F-8B32-B04C061D2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8" y="3279005"/>
            <a:ext cx="5099319" cy="1280286"/>
          </a:xfrm>
          <a:prstGeom prst="rect">
            <a:avLst/>
          </a:prstGeom>
        </p:spPr>
      </p:pic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F3D976-C185-9741-8131-D84EDF6C7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08" y="4571711"/>
            <a:ext cx="5099319" cy="1697574"/>
          </a:xfrm>
          <a:prstGeom prst="rect">
            <a:avLst/>
          </a:prstGeom>
        </p:spPr>
      </p:pic>
      <p:pic>
        <p:nvPicPr>
          <p:cNvPr id="20" name="Immagine 1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D174D63-B72B-3841-8593-C8F089F6F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628" y="1314140"/>
            <a:ext cx="4781738" cy="2735345"/>
          </a:xfrm>
          <a:prstGeom prst="rect">
            <a:avLst/>
          </a:prstGeom>
        </p:spPr>
      </p:pic>
      <p:pic>
        <p:nvPicPr>
          <p:cNvPr id="22" name="Immagine 2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580C26C-03F7-F94B-A603-038A877EB8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628" y="4081074"/>
            <a:ext cx="4781738" cy="990939"/>
          </a:xfrm>
          <a:prstGeom prst="rect">
            <a:avLst/>
          </a:prstGeom>
        </p:spPr>
      </p:pic>
      <p:pic>
        <p:nvPicPr>
          <p:cNvPr id="24" name="Immagine 2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1568241-5B26-4445-A0D0-B5CA37544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1627" y="5189517"/>
            <a:ext cx="4781738" cy="107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06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449256" y="0"/>
            <a:ext cx="4027989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Class Diagram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52C836B-0D12-2E41-BE2B-87903B4A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3541"/>
            <a:ext cx="10080625" cy="535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6671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1562583" y="0"/>
            <a:ext cx="7998106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Sequence Diagram (login)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 descr="Immagine che contiene testo, interni, piastrellato&#10;&#10;Descrizione generata automaticamente">
            <a:extLst>
              <a:ext uri="{FF2B5EF4-FFF2-40B4-BE49-F238E27FC236}">
                <a16:creationId xmlns:a16="http://schemas.microsoft.com/office/drawing/2014/main" id="{A58CDF70-D5AE-7A40-91C3-384D67599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58264"/>
            <a:ext cx="10080625" cy="372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2642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718993" y="0"/>
            <a:ext cx="2642636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Mockups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C311DE4-A4DB-FB45-A7BA-778928E3E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7" t="1169" r="1089" b="1815"/>
          <a:stretch/>
        </p:blipFill>
        <p:spPr>
          <a:xfrm>
            <a:off x="720311" y="1254000"/>
            <a:ext cx="8640000" cy="6119986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499"/>
            <a:ext cx="10080625" cy="5736252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3833981" cy="7559675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73322" y="1984414"/>
            <a:ext cx="2847752" cy="467506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marR="0" lvl="0" indent="0" defTabSz="457200">
              <a:spcBef>
                <a:spcPct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3600">
                <a:cs typeface="+mj-cs"/>
              </a:rPr>
              <a:t>Motivations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E4C6177-4A09-C14C-BCF8-5B6A4BF62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303" y="1028162"/>
            <a:ext cx="5365766" cy="5503349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CC078B3-E170-BB4B-A769-393E6C02CCCD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402" t="497" r="1466"/>
          <a:stretch/>
        </p:blipFill>
        <p:spPr>
          <a:xfrm>
            <a:off x="720311" y="1068805"/>
            <a:ext cx="8640000" cy="6118770"/>
          </a:xfrm>
          <a:prstGeom prst="rect">
            <a:avLst/>
          </a:prstGeom>
        </p:spPr>
      </p:pic>
      <p:sp>
        <p:nvSpPr>
          <p:cNvPr id="8" name="Google Shape;171;p25">
            <a:extLst>
              <a:ext uri="{FF2B5EF4-FFF2-40B4-BE49-F238E27FC236}">
                <a16:creationId xmlns:a16="http://schemas.microsoft.com/office/drawing/2014/main" id="{C1AA1FBC-A551-A744-B001-51CF954E4FCE}"/>
              </a:ext>
            </a:extLst>
          </p:cNvPr>
          <p:cNvSpPr txBox="1">
            <a:spLocks/>
          </p:cNvSpPr>
          <p:nvPr/>
        </p:nvSpPr>
        <p:spPr>
          <a:xfrm>
            <a:off x="3718993" y="0"/>
            <a:ext cx="2642636" cy="1254000"/>
          </a:xfrm>
          <a:prstGeom prst="rect">
            <a:avLst/>
          </a:prstGeom>
          <a:noFill/>
          <a:ln>
            <a:noFill/>
          </a:ln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l" defTabSz="503972" rtl="0" eaLnBrk="1" latinLnBrk="0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 sz="4409" b="1" kern="1200">
                <a:solidFill>
                  <a:srgbClr val="FEFEFE"/>
                </a:solidFill>
                <a:latin typeface="+mj-lt"/>
                <a:ea typeface="+mj-ea"/>
                <a:cs typeface="Trebuchet M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Mockups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58A459C-E4D6-504F-8935-A13317DF697E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661" t="1042" r="1250" b="926"/>
          <a:stretch/>
        </p:blipFill>
        <p:spPr>
          <a:xfrm>
            <a:off x="650737" y="1055218"/>
            <a:ext cx="8640000" cy="6120000"/>
          </a:xfrm>
          <a:prstGeom prst="rect">
            <a:avLst/>
          </a:prstGeom>
        </p:spPr>
      </p:pic>
      <p:sp>
        <p:nvSpPr>
          <p:cNvPr id="7" name="Google Shape;171;p25">
            <a:extLst>
              <a:ext uri="{FF2B5EF4-FFF2-40B4-BE49-F238E27FC236}">
                <a16:creationId xmlns:a16="http://schemas.microsoft.com/office/drawing/2014/main" id="{04F5A3A8-3CCC-2849-BED6-F305E28ECFC2}"/>
              </a:ext>
            </a:extLst>
          </p:cNvPr>
          <p:cNvSpPr txBox="1">
            <a:spLocks/>
          </p:cNvSpPr>
          <p:nvPr/>
        </p:nvSpPr>
        <p:spPr>
          <a:xfrm>
            <a:off x="3718993" y="0"/>
            <a:ext cx="2642636" cy="1254000"/>
          </a:xfrm>
          <a:prstGeom prst="rect">
            <a:avLst/>
          </a:prstGeom>
          <a:noFill/>
          <a:ln>
            <a:noFill/>
          </a:ln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l" defTabSz="503972" rtl="0" eaLnBrk="1" latinLnBrk="0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 sz="4409" b="1" kern="1200">
                <a:solidFill>
                  <a:srgbClr val="FEFEFE"/>
                </a:solidFill>
                <a:latin typeface="+mj-lt"/>
                <a:ea typeface="+mj-ea"/>
                <a:cs typeface="Trebuchet M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Mockups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06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0B8DE80-5194-B44A-998A-F566EE812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" t="9624" r="1517" b="1090"/>
          <a:stretch/>
        </p:blipFill>
        <p:spPr>
          <a:xfrm>
            <a:off x="1304156" y="1560443"/>
            <a:ext cx="7686109" cy="5706249"/>
          </a:xfrm>
          <a:prstGeom prst="rect">
            <a:avLst/>
          </a:prstGeom>
        </p:spPr>
      </p:pic>
      <p:sp>
        <p:nvSpPr>
          <p:cNvPr id="9" name="Google Shape;171;p25">
            <a:extLst>
              <a:ext uri="{FF2B5EF4-FFF2-40B4-BE49-F238E27FC236}">
                <a16:creationId xmlns:a16="http://schemas.microsoft.com/office/drawing/2014/main" id="{F289E218-8EEA-9544-AB5D-3822FA8F79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8993" y="0"/>
            <a:ext cx="2642636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Mockups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E0E5EFC-1162-AE4C-ABED-5433BD8AB8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" t="1871" r="1706" b="87690"/>
          <a:stretch/>
        </p:blipFill>
        <p:spPr>
          <a:xfrm>
            <a:off x="1411055" y="1110807"/>
            <a:ext cx="7472310" cy="449636"/>
          </a:xfrm>
          <a:prstGeom prst="rect">
            <a:avLst/>
          </a:prstGeom>
        </p:spPr>
      </p:pic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AD0323D0-0BAC-7742-9160-17AAB87ED430}"/>
              </a:ext>
            </a:extLst>
          </p:cNvPr>
          <p:cNvCxnSpPr/>
          <p:nvPr/>
        </p:nvCxnSpPr>
        <p:spPr>
          <a:xfrm>
            <a:off x="1679713" y="1769165"/>
            <a:ext cx="318052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4E0EC77A-B9CB-C64B-AB03-273FE8EEA9A6}"/>
              </a:ext>
            </a:extLst>
          </p:cNvPr>
          <p:cNvCxnSpPr>
            <a:cxnSpLocks/>
          </p:cNvCxnSpPr>
          <p:nvPr/>
        </p:nvCxnSpPr>
        <p:spPr>
          <a:xfrm>
            <a:off x="2140226" y="1772478"/>
            <a:ext cx="44394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639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FC6EDCB-2BAB-AB4B-A0A6-F3C7B736E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" t="1871" r="1706" b="1478"/>
          <a:stretch/>
        </p:blipFill>
        <p:spPr>
          <a:xfrm>
            <a:off x="508811" y="1255298"/>
            <a:ext cx="9063000" cy="5049078"/>
          </a:xfrm>
          <a:prstGeom prst="rect">
            <a:avLst/>
          </a:prstGeom>
        </p:spPr>
      </p:pic>
      <p:sp>
        <p:nvSpPr>
          <p:cNvPr id="7" name="Google Shape;171;p25">
            <a:extLst>
              <a:ext uri="{FF2B5EF4-FFF2-40B4-BE49-F238E27FC236}">
                <a16:creationId xmlns:a16="http://schemas.microsoft.com/office/drawing/2014/main" id="{4B8C2197-DC73-C648-B5F0-CA7D6F717AE9}"/>
              </a:ext>
            </a:extLst>
          </p:cNvPr>
          <p:cNvSpPr txBox="1">
            <a:spLocks/>
          </p:cNvSpPr>
          <p:nvPr/>
        </p:nvSpPr>
        <p:spPr>
          <a:xfrm>
            <a:off x="3718993" y="0"/>
            <a:ext cx="2642636" cy="1254000"/>
          </a:xfrm>
          <a:prstGeom prst="rect">
            <a:avLst/>
          </a:prstGeom>
          <a:noFill/>
          <a:ln>
            <a:noFill/>
          </a:ln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l" defTabSz="503972" rtl="0" eaLnBrk="1" latinLnBrk="0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 sz="4409" b="1" kern="1200">
                <a:solidFill>
                  <a:srgbClr val="FEFEFE"/>
                </a:solidFill>
                <a:latin typeface="+mj-lt"/>
                <a:ea typeface="+mj-ea"/>
                <a:cs typeface="Trebuchet M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Mockups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21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8ACE477-62A2-3C4E-BB5F-A5F9549E9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" t="2786" r="1481" b="1840"/>
          <a:stretch/>
        </p:blipFill>
        <p:spPr>
          <a:xfrm>
            <a:off x="0" y="986094"/>
            <a:ext cx="6537288" cy="279374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DCC538F-6B77-DC46-8BA5-10AEF87A56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0" t="1430" r="2253" b="2593"/>
          <a:stretch/>
        </p:blipFill>
        <p:spPr>
          <a:xfrm>
            <a:off x="3652354" y="3826025"/>
            <a:ext cx="6428271" cy="3733650"/>
          </a:xfrm>
          <a:prstGeom prst="rect">
            <a:avLst/>
          </a:prstGeom>
        </p:spPr>
      </p:pic>
      <p:sp>
        <p:nvSpPr>
          <p:cNvPr id="9" name="Google Shape;171;p25">
            <a:extLst>
              <a:ext uri="{FF2B5EF4-FFF2-40B4-BE49-F238E27FC236}">
                <a16:creationId xmlns:a16="http://schemas.microsoft.com/office/drawing/2014/main" id="{B0E4CA6D-59DB-7842-9236-420B2F1150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8993" y="0"/>
            <a:ext cx="2642636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Mockups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79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0080625" cy="240964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7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482695" y="1482695"/>
            <a:ext cx="7559675" cy="4594285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Google Shape;171;p25">
            <a:extLst>
              <a:ext uri="{FF2B5EF4-FFF2-40B4-BE49-F238E27FC236}">
                <a16:creationId xmlns:a16="http://schemas.microsoft.com/office/drawing/2014/main" id="{B0E4CA6D-59DB-7842-9236-420B2F1150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3322" y="1912358"/>
            <a:ext cx="3113388" cy="373495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defTabSz="457200">
              <a:spcBef>
                <a:spcPct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4000">
                <a:cs typeface="+mj-cs"/>
              </a:rPr>
              <a:t>Issues and Roadblock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19E231-FE1C-BC4A-B8FA-5B6D9AF25671}"/>
              </a:ext>
            </a:extLst>
          </p:cNvPr>
          <p:cNvSpPr txBox="1"/>
          <p:nvPr/>
        </p:nvSpPr>
        <p:spPr>
          <a:xfrm>
            <a:off x="4967608" y="1079158"/>
            <a:ext cx="4436085" cy="540135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900" dirty="0"/>
              <a:t> </a:t>
            </a:r>
            <a:r>
              <a:rPr lang="en-US" sz="1900" dirty="0" err="1"/>
              <a:t>L’implementazione</a:t>
            </a:r>
            <a:r>
              <a:rPr lang="en-US" sz="1900" dirty="0"/>
              <a:t> del </a:t>
            </a:r>
            <a:r>
              <a:rPr lang="en-US" sz="1900" dirty="0" err="1"/>
              <a:t>servizio</a:t>
            </a:r>
            <a:r>
              <a:rPr lang="en-US" sz="1900" dirty="0"/>
              <a:t> di login con API Google ha </a:t>
            </a:r>
            <a:r>
              <a:rPr lang="en-US" sz="1900" dirty="0" err="1"/>
              <a:t>impiegato</a:t>
            </a:r>
            <a:r>
              <a:rPr lang="en-US" sz="1900" dirty="0"/>
              <a:t> molto tempo. </a:t>
            </a:r>
            <a:r>
              <a:rPr lang="en-US" sz="1900" dirty="0" err="1"/>
              <a:t>Questo</a:t>
            </a:r>
            <a:r>
              <a:rPr lang="en-US" sz="1900" dirty="0"/>
              <a:t> </a:t>
            </a:r>
            <a:r>
              <a:rPr lang="en-US" sz="1900" dirty="0" err="1"/>
              <a:t>problema</a:t>
            </a:r>
            <a:r>
              <a:rPr lang="en-US" sz="1900" dirty="0"/>
              <a:t> ha </a:t>
            </a:r>
            <a:r>
              <a:rPr lang="en-US" sz="1900" dirty="0" err="1"/>
              <a:t>prolungato</a:t>
            </a:r>
            <a:r>
              <a:rPr lang="en-US" sz="1900" dirty="0"/>
              <a:t> </a:t>
            </a:r>
            <a:r>
              <a:rPr lang="en-US" sz="1900" dirty="0" err="1"/>
              <a:t>i</a:t>
            </a:r>
            <a:r>
              <a:rPr lang="en-US" sz="1900" dirty="0"/>
              <a:t> tempi di </a:t>
            </a:r>
            <a:r>
              <a:rPr lang="en-US" sz="1900" dirty="0" err="1"/>
              <a:t>lavoro</a:t>
            </a:r>
            <a:r>
              <a:rPr lang="en-US" sz="1900" dirty="0"/>
              <a:t> </a:t>
            </a:r>
            <a:r>
              <a:rPr lang="en-US" sz="1900" dirty="0" err="1"/>
              <a:t>sul</a:t>
            </a:r>
            <a:r>
              <a:rPr lang="en-US" sz="1900" dirty="0"/>
              <a:t> </a:t>
            </a:r>
            <a:r>
              <a:rPr lang="en-US" sz="1900" dirty="0" err="1"/>
              <a:t>servizio</a:t>
            </a:r>
            <a:r>
              <a:rPr lang="en-US" sz="1900" dirty="0"/>
              <a:t> di </a:t>
            </a:r>
            <a:r>
              <a:rPr lang="en-US" sz="1900" dirty="0" err="1"/>
              <a:t>autenticazione</a:t>
            </a:r>
            <a:r>
              <a:rPr lang="en-US" sz="1900" dirty="0"/>
              <a:t> e </a:t>
            </a:r>
            <a:r>
              <a:rPr lang="en-US" sz="1900" dirty="0" err="1"/>
              <a:t>fatto</a:t>
            </a:r>
            <a:r>
              <a:rPr lang="en-US" sz="1900" dirty="0"/>
              <a:t> </a:t>
            </a:r>
            <a:r>
              <a:rPr lang="en-US" sz="1900" dirty="0" err="1"/>
              <a:t>slittare</a:t>
            </a:r>
            <a:r>
              <a:rPr lang="en-US" sz="1900" dirty="0"/>
              <a:t> le </a:t>
            </a:r>
            <a:r>
              <a:rPr lang="en-US" sz="1900" dirty="0" err="1"/>
              <a:t>scadenze</a:t>
            </a:r>
            <a:r>
              <a:rPr lang="en-US" sz="1900" dirty="0"/>
              <a:t> </a:t>
            </a:r>
            <a:r>
              <a:rPr lang="en-US" sz="1900" dirty="0" err="1"/>
              <a:t>prefissate</a:t>
            </a:r>
            <a:r>
              <a:rPr lang="en-US" sz="1900" dirty="0"/>
              <a:t> per il </a:t>
            </a:r>
            <a:r>
              <a:rPr lang="en-US" sz="1900" dirty="0" err="1"/>
              <a:t>completamento</a:t>
            </a:r>
            <a:r>
              <a:rPr lang="en-US" sz="1900" dirty="0"/>
              <a:t> di </a:t>
            </a:r>
            <a:r>
              <a:rPr lang="en-US" sz="1900" dirty="0" err="1"/>
              <a:t>altri</a:t>
            </a:r>
            <a:r>
              <a:rPr lang="en-US" sz="1900" dirty="0"/>
              <a:t> task e testing.</a:t>
            </a:r>
          </a:p>
        </p:txBody>
      </p:sp>
    </p:spTree>
    <p:extLst>
      <p:ext uri="{BB962C8B-B14F-4D97-AF65-F5344CB8AC3E}">
        <p14:creationId xmlns:p14="http://schemas.microsoft.com/office/powerpoint/2010/main" val="2610005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/>
        </p:nvSpPr>
        <p:spPr>
          <a:xfrm>
            <a:off x="468312" y="0"/>
            <a:ext cx="9071100" cy="6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r>
              <a:rPr lang="it-IT" sz="5400" b="0" i="0" u="none" strike="noStrike" cap="none" dirty="0">
                <a:latin typeface="Arial"/>
                <a:ea typeface="Arial"/>
                <a:cs typeface="Arial"/>
                <a:sym typeface="Arial"/>
              </a:rPr>
              <a:t>Grazie per l’attenzione!</a:t>
            </a: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endParaRPr lang="it-IT" sz="5400" dirty="0">
              <a:latin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Font typeface="Arial"/>
              <a:buNone/>
            </a:pPr>
            <a:r>
              <a:rPr lang="it-IT" sz="5400" dirty="0">
                <a:latin typeface="Arial"/>
                <a:cs typeface="Arial"/>
                <a:sym typeface="Arial"/>
              </a:rPr>
              <a:t>Domande?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499"/>
            <a:ext cx="10080625" cy="5736252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6246643" y="0"/>
            <a:ext cx="3833982" cy="7559675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6725666" y="2005413"/>
            <a:ext cx="2981636" cy="465406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marR="0" lvl="0" indent="0" defTabSz="457200">
              <a:spcBef>
                <a:spcPct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4200" i="0" u="none" strike="noStrike" cap="none" dirty="0">
                <a:cs typeface="+mj-cs"/>
                <a:sym typeface="Arial"/>
              </a:rPr>
              <a:t>Project goals</a:t>
            </a:r>
            <a:endParaRPr lang="en-US" sz="4200" dirty="0">
              <a:cs typeface="+mj-cs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C4E299-4D76-3E47-AF3F-38B9B65FE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33" y="1132198"/>
            <a:ext cx="5182575" cy="5104389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499"/>
            <a:ext cx="10080625" cy="5736252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6246643" y="0"/>
            <a:ext cx="3833982" cy="7559675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Google Shape;105;p15">
            <a:extLst>
              <a:ext uri="{FF2B5EF4-FFF2-40B4-BE49-F238E27FC236}">
                <a16:creationId xmlns:a16="http://schemas.microsoft.com/office/drawing/2014/main" id="{193061A0-721E-774D-9315-F53F4E0EE5FD}"/>
              </a:ext>
            </a:extLst>
          </p:cNvPr>
          <p:cNvSpPr txBox="1">
            <a:spLocks/>
          </p:cNvSpPr>
          <p:nvPr/>
        </p:nvSpPr>
        <p:spPr>
          <a:xfrm>
            <a:off x="6725666" y="2005413"/>
            <a:ext cx="2981636" cy="465406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lvl1pPr lvl="0" algn="l" defTabSz="503972" rtl="0" eaLnBrk="1" latinLnBrk="0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 sz="4409" b="1" kern="1200">
                <a:solidFill>
                  <a:srgbClr val="FEFEFE"/>
                </a:solidFill>
                <a:latin typeface="+mj-lt"/>
                <a:ea typeface="+mj-ea"/>
                <a:cs typeface="Trebuchet M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4200" dirty="0">
                <a:cs typeface="+mj-cs"/>
                <a:sym typeface="Arial"/>
              </a:rPr>
              <a:t>Project no goals</a:t>
            </a:r>
            <a:endParaRPr lang="en-US" sz="4200">
              <a:cs typeface="+mj-cs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D2BA2D5-E4E2-3147-A855-27CE1B83B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33" y="1026089"/>
            <a:ext cx="5182575" cy="5316607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2368967" y="277399"/>
            <a:ext cx="5342690" cy="122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Similar Applications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C9E60C5-2499-664B-8B3F-7CDF9EA1A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1" t="12901" r="471" b="-12901"/>
          <a:stretch/>
        </p:blipFill>
        <p:spPr>
          <a:xfrm>
            <a:off x="844094" y="2016231"/>
            <a:ext cx="2073509" cy="749461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BE1EA1-8FF6-7E49-8232-0E62443A4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521" y="5106030"/>
            <a:ext cx="2682394" cy="153777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661FF58-C68B-AD4B-8B47-8E258BBFD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021" y="1914792"/>
            <a:ext cx="2133600" cy="8509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9C39E87-C8E0-7F48-855C-F7812241F8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9568" r="-1" b="41025"/>
          <a:stretch/>
        </p:blipFill>
        <p:spPr>
          <a:xfrm>
            <a:off x="5433308" y="3588318"/>
            <a:ext cx="2296308" cy="8509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563F99E-3C96-B146-B6DA-1625984CE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5236" y="3618722"/>
            <a:ext cx="2073509" cy="101515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6A04C6C-46BF-A54B-8E52-57F81828F2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1286" y="1564320"/>
            <a:ext cx="2758052" cy="15518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625710" y="272911"/>
            <a:ext cx="8829199" cy="9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lvl="0" algn="ctr">
              <a:lnSpc>
                <a:spcPct val="93000"/>
              </a:lnSpc>
              <a:buClr>
                <a:srgbClr val="000000"/>
              </a:buClr>
            </a:pPr>
            <a:r>
              <a:rPr lang="en-US" sz="4800" dirty="0">
                <a:sym typeface="Arial"/>
              </a:rPr>
              <a:t> </a:t>
            </a:r>
            <a:r>
              <a:rPr lang="en-US" dirty="0">
                <a:solidFill>
                  <a:schemeClr val="accent1"/>
                </a:solidFill>
                <a:sym typeface="Arial"/>
              </a:rPr>
              <a:t>Initial</a:t>
            </a:r>
            <a:r>
              <a:rPr lang="en-US" sz="4800" dirty="0">
                <a:sym typeface="Arial"/>
              </a:rPr>
              <a:t> </a:t>
            </a:r>
            <a:r>
              <a:rPr lang="en-US" dirty="0">
                <a:solidFill>
                  <a:schemeClr val="accent1"/>
                </a:solidFill>
                <a:sym typeface="Arial"/>
              </a:rPr>
              <a:t>Project plan summary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3A9C17-A739-F94E-B3FA-D145A49AE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60" y="1308267"/>
            <a:ext cx="97155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13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956841" y="241604"/>
            <a:ext cx="8829199" cy="9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lvl="0" algn="ctr">
              <a:lnSpc>
                <a:spcPct val="93000"/>
              </a:lnSpc>
              <a:buClr>
                <a:srgbClr val="000000"/>
              </a:buClr>
            </a:pPr>
            <a:r>
              <a:rPr lang="en-US" dirty="0">
                <a:solidFill>
                  <a:schemeClr val="accent1"/>
                </a:solidFill>
                <a:sym typeface="Arial"/>
              </a:rPr>
              <a:t>Project plan summary, v2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3C06BAC-D302-7B40-9D56-945BD8BAF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" y="1308267"/>
            <a:ext cx="9859853" cy="580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4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3492870" y="241604"/>
            <a:ext cx="3094883" cy="9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  <a:sym typeface="Arial"/>
              </a:rPr>
              <a:t>User</a:t>
            </a:r>
            <a:r>
              <a:rPr 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accent1"/>
                </a:solidFill>
                <a:sym typeface="Arial"/>
              </a:rPr>
              <a:t>stories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A38B2F-ABCC-C34C-B8A7-0C2975E53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13" y="1308267"/>
            <a:ext cx="5636191" cy="1799718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15160B-7537-234F-AE6A-91E889905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029" y="3415762"/>
            <a:ext cx="6099925" cy="1225686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E6AEFCD6-1603-1942-B163-E7DB207B1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879" y="4579017"/>
            <a:ext cx="5948904" cy="239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86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3492870" y="241604"/>
            <a:ext cx="3426090" cy="9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  <a:sym typeface="Arial"/>
              </a:rPr>
              <a:t>User</a:t>
            </a:r>
            <a:r>
              <a:rPr 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accent1"/>
                </a:solidFill>
                <a:sym typeface="Arial"/>
              </a:rPr>
              <a:t>stories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F8DB71E-1C1A-2D4A-BB6E-D5A48B8AD5BA}"/>
              </a:ext>
            </a:extLst>
          </p:cNvPr>
          <p:cNvSpPr/>
          <p:nvPr/>
        </p:nvSpPr>
        <p:spPr>
          <a:xfrm>
            <a:off x="294585" y="1000490"/>
            <a:ext cx="9160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Utenti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amministratore di sistema, coordinatore, docente e studente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1E0594-59D1-C845-94E2-DA0076B85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12" y="1112777"/>
            <a:ext cx="5707508" cy="2667060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6892CC-9D82-244C-AAE3-2346BB489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206" y="3779837"/>
            <a:ext cx="5707507" cy="36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053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zione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itazion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zion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141</Words>
  <Application>Microsoft Macintosh PowerPoint</Application>
  <PresentationFormat>Personalizzato</PresentationFormat>
  <Paragraphs>39</Paragraphs>
  <Slides>26</Slides>
  <Notes>26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2" baseType="lpstr">
      <vt:lpstr>Arial</vt:lpstr>
      <vt:lpstr>Wingdings 2</vt:lpstr>
      <vt:lpstr>Century Gothic</vt:lpstr>
      <vt:lpstr>Times New Roman</vt:lpstr>
      <vt:lpstr>Calibri</vt:lpstr>
      <vt:lpstr>Citazione</vt:lpstr>
      <vt:lpstr>Presentazione standard di PowerPoint</vt:lpstr>
      <vt:lpstr>Motivations</vt:lpstr>
      <vt:lpstr>Project goals</vt:lpstr>
      <vt:lpstr>Presentazione standard di PowerPoint</vt:lpstr>
      <vt:lpstr>Similar Applications</vt:lpstr>
      <vt:lpstr> Initial Project plan summary</vt:lpstr>
      <vt:lpstr>Project plan summary, v2</vt:lpstr>
      <vt:lpstr>User stories</vt:lpstr>
      <vt:lpstr>User stories</vt:lpstr>
      <vt:lpstr>Use cases</vt:lpstr>
      <vt:lpstr>Use cases</vt:lpstr>
      <vt:lpstr>Spikes to be done</vt:lpstr>
      <vt:lpstr>User Interaction Draft</vt:lpstr>
      <vt:lpstr>User Interaction Draft</vt:lpstr>
      <vt:lpstr>CRC Cards (revisionate)</vt:lpstr>
      <vt:lpstr>Presentazione standard di PowerPoint</vt:lpstr>
      <vt:lpstr>Class Diagram</vt:lpstr>
      <vt:lpstr>Sequence Diagram (login)</vt:lpstr>
      <vt:lpstr>Mockups</vt:lpstr>
      <vt:lpstr>Presentazione standard di PowerPoint</vt:lpstr>
      <vt:lpstr>Presentazione standard di PowerPoint</vt:lpstr>
      <vt:lpstr>Mockups</vt:lpstr>
      <vt:lpstr>Presentazione standard di PowerPoint</vt:lpstr>
      <vt:lpstr>Mockups</vt:lpstr>
      <vt:lpstr>Issues and Roadblock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Pier Balestrucci</dc:creator>
  <cp:lastModifiedBy>Pier Balestrucci</cp:lastModifiedBy>
  <cp:revision>2</cp:revision>
  <dcterms:created xsi:type="dcterms:W3CDTF">2021-01-11T15:41:45Z</dcterms:created>
  <dcterms:modified xsi:type="dcterms:W3CDTF">2021-01-11T15:47:41Z</dcterms:modified>
</cp:coreProperties>
</file>